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270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b615590009864ff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438a230e3?vop=1&amp;pid=e7ac2b5ea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则下列描述正确的是(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6_1#438a230e3?vop=1&amp;pid=e7ac2b5e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7_1#438a230e3.bracket?vop=1&amp;pid=e7ac2b5ea&amp;color=0,0,0&amp;vpa=6&amp;vtp=1"/>
          <p:cNvSpPr/>
          <p:nvPr/>
        </p:nvSpPr>
        <p:spPr>
          <a:xfrm>
            <a:off x="8686958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6_2#438a230e3.choices?vop=1&amp;pid=e7ac2b5ea&amp;color=0,0,0&amp;vtp=1&amp;bbb=1"/>
              <p:cNvSpPr/>
              <p:nvPr/>
            </p:nvSpPr>
            <p:spPr>
              <a:xfrm>
                <a:off x="832104" y="1447030"/>
                <a:ext cx="10533888" cy="821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除以5所得的余数是1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6_2#438a230e3.choices?vop=1&amp;pid=e7ac2b5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821055"/>
              </a:xfrm>
              <a:prstGeom prst="rect">
                <a:avLst/>
              </a:prstGeom>
              <a:blipFill>
                <a:blip r:embed="rId4"/>
                <a:stretch>
                  <a:fillRect l="-1389" b="-177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8_1#438a230e3?vop=1&amp;pid=e7ac2b5ea&amp;color=0,0,0&amp;vtp=1&amp;bt=1&amp;bbb=1"/>
              <p:cNvSpPr/>
              <p:nvPr/>
            </p:nvSpPr>
            <p:spPr>
              <a:xfrm>
                <a:off x="832104" y="1080000"/>
                <a:ext cx="10533888" cy="4227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展开式各项系数之和，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，除了最后一项，其余各项均能被5整除，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除以5所得的余数是1.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18_1#438a230e3?vop=1&amp;pid=e7ac2b5ea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227830"/>
              </a:xfrm>
              <a:prstGeom prst="rect">
                <a:avLst/>
              </a:prstGeom>
              <a:blipFill>
                <a:blip r:embed="rId3"/>
                <a:stretch>
                  <a:fillRect l="-1389" b="-331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d1682c5c?pid=1d3342812&amp;color=0,0,0&amp;vtp=1&amp;bt=1&amp;bbb=1&amp;hb=1"/>
          <p:cNvSpPr/>
          <p:nvPr/>
        </p:nvSpPr>
        <p:spPr>
          <a:xfrm>
            <a:off x="832104" y="1080000"/>
            <a:ext cx="10533888" cy="8642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二、多项选择题（本题共2小题，每小题6分，共12分.在每小题给出的选项中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，有多</a:t>
            </a:r>
          </a:p>
          <a:p>
            <a:pPr latinLnBrk="1">
              <a:lnSpc>
                <a:spcPts val="35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项符合题目要求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.全部选对的得6分，部分选对的得部分分，有选错的得0分）</a:t>
            </a:r>
            <a:endParaRPr lang="en-US" altLang="zh-CN" sz="22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BD.19_1#2d1961ac2?vop=1&amp;pid=1d1682c5c&amp;color=0,0,0&amp;vtp=1&amp;bbb=1"/>
              <p:cNvSpPr/>
              <p:nvPr/>
            </p:nvSpPr>
            <p:spPr>
              <a:xfrm>
                <a:off x="832104" y="1944616"/>
                <a:ext cx="10533888" cy="4877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的展开式中，各项的二项式系数之和为128，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C_4_BD.19_1#2d1961ac2?vop=1&amp;pid=1d1682c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44616"/>
                <a:ext cx="10533888" cy="487744"/>
              </a:xfrm>
              <a:prstGeom prst="rect">
                <a:avLst/>
              </a:prstGeom>
              <a:blipFill>
                <a:blip r:embed="rId3"/>
                <a:stretch>
                  <a:fillRect l="-1389" b="-162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4_AN.20_1#2d1961ac2.bracket?vop=1&amp;pid=1d1682c5c&amp;color=0,0,0&amp;vpa=7&amp;vtp=1&amp;bbb=1"/>
          <p:cNvSpPr/>
          <p:nvPr/>
        </p:nvSpPr>
        <p:spPr>
          <a:xfrm>
            <a:off x="7574059" y="2126353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9_2#2d1961ac2.choices?vop=1&amp;pid=1d1682c5c&amp;color=0,0,0&amp;vtp=1&amp;bbb=1"/>
              <p:cNvSpPr/>
              <p:nvPr/>
            </p:nvSpPr>
            <p:spPr>
              <a:xfrm>
                <a:off x="832104" y="2436740"/>
                <a:ext cx="10533888" cy="6896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0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各项系数之和为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7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只有第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4项的二项式系数最大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第二项的系数为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19_2#2d1961ac2.choices?vop=1&amp;pid=1d1682c5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36740"/>
                <a:ext cx="10533888" cy="689610"/>
              </a:xfrm>
              <a:prstGeom prst="rect">
                <a:avLst/>
              </a:prstGeom>
              <a:blipFill>
                <a:blip r:embed="rId4"/>
                <a:stretch>
                  <a:fillRect l="-1389" t="-1770" b="-212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1_1#2d1961ac2?vop=1&amp;pid=1d1682c5c&amp;color=0,0,0&amp;vtp=1&amp;bbb=1&amp;hb=1"/>
              <p:cNvSpPr/>
              <p:nvPr/>
            </p:nvSpPr>
            <p:spPr>
              <a:xfrm>
                <a:off x="832104" y="3138034"/>
                <a:ext cx="10533888" cy="2230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【解析】对于A，因为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的展开式中，各项的二项式系数之和为128，所以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，则各项系数之和为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C，因为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，所以第4项和第5项的二项式系数最大，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D，第二项为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)=−14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则第二项的系数为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21_1#2d1961ac2?vop=1&amp;pid=1d1682c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38034"/>
                <a:ext cx="10533888" cy="2230755"/>
              </a:xfrm>
              <a:prstGeom prst="rect">
                <a:avLst/>
              </a:prstGeom>
              <a:blipFill>
                <a:blip r:embed="rId5"/>
                <a:stretch>
                  <a:fillRect l="-1389" t="-1366" r="-2546" b="-60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22_1#fa8f51237?vop=1&amp;pid=1d1682c5c&amp;color=0,0,0&amp;vtp=1&amp;bt=1&amp;bbb=1"/>
          <p:cNvSpPr/>
          <p:nvPr/>
        </p:nvSpPr>
        <p:spPr>
          <a:xfrm>
            <a:off x="832104" y="1080000"/>
            <a:ext cx="10531904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0，1，2，3，4，5组成没有重复数字的四位数，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pic>
        <p:nvPicPr>
          <p:cNvPr id="3" name="QC_4_BD.22_1#fa8f51237?vop=1&amp;pid=1d1682c5c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178933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23_1#fa8f51237.bracket?vop=1&amp;pid=1d1682c5c&amp;color=0,0,0&amp;vpa=8&amp;vtp=1&amp;bbb=1"/>
          <p:cNvSpPr/>
          <p:nvPr/>
        </p:nvSpPr>
        <p:spPr>
          <a:xfrm>
            <a:off x="8919622" y="1078222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p:sp>
        <p:nvSpPr>
          <p:cNvPr id="5" name="QC_4_BD.22_2#fa8f51237.choices?vop=1&amp;pid=1d1682c5c&amp;color=0,0,0&amp;vtp=1&amp;bbb=1"/>
          <p:cNvSpPr/>
          <p:nvPr/>
        </p:nvSpPr>
        <p:spPr>
          <a:xfrm>
            <a:off x="832104" y="1494846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可组成300个不重复的四位数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可组成156个不重复的四位偶数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可组成120个能被5整除的不重复四位数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若将组成的不重复的四位数按从小到大的顺序排列，则第85个数为2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301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24_1#fa8f51237?vop=1&amp;pid=1d1682c5c&amp;color=0,0,0&amp;vtp=1&amp;bbb=1&amp;hb=1"/>
              <p:cNvSpPr/>
              <p:nvPr/>
            </p:nvSpPr>
            <p:spPr>
              <a:xfrm>
                <a:off x="832104" y="3133146"/>
                <a:ext cx="10533888" cy="24596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【解析】对于A，先从1，2，3，4，5这5个数字中选出1个放在千位上，有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（提示：0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不能排首位）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从添上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0后的剩余5个数字中选出3个，放在百位，十位和个位上，有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，因此可以组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成没有重复数字的四位数的个数为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5×60=300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B，分两种情况，当个位为0时，从1，2，3，4，5这5个数字中，选择3个放在千位，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百位和十位上，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4_AS.24_1#fa8f51237?vop=1&amp;pid=1d1682c5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33146"/>
                <a:ext cx="10533888" cy="2459609"/>
              </a:xfrm>
              <a:prstGeom prst="rect">
                <a:avLst/>
              </a:prstGeom>
              <a:blipFill>
                <a:blip r:embed="rId4"/>
                <a:stretch>
                  <a:fillRect l="-1389" r="-1968" b="-57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2#fa8f51237?vop=1&amp;pid=1d1682c5c&amp;color=0,0,0&amp;mp=1&amp;vtp=1&amp;bt=1&amp;bbb=1"/>
              <p:cNvSpPr/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当个位不为0时，先从2，4中选择1个放在个位上，有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考虑千位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，从除去0外的剩余4个数字中，选择1个放在千位，有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从添上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0后的4个数字中，选择2个放在百位和十位上，有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可以组成没有重复数字的四位偶数的个数为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=60+96=156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C，能被5整除的四位数，分为两类：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在末位，则有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（种）排列方式，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在末位，则有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（种）排列方式，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60+48=108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（个）能被5整除的不重复的四位数，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AS.24_2#fa8f51237?vop=1&amp;pid=1d1682c5c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24_3#fa8f51237?vop=1&amp;pid=1d1682c5c&amp;color=0,0,0&amp;mp=1&amp;vtp=1&amp;bt=1&amp;bbb=1&amp;hb=1"/>
              <p:cNvSpPr/>
              <p:nvPr/>
            </p:nvSpPr>
            <p:spPr>
              <a:xfrm>
                <a:off x="832104" y="1080000"/>
                <a:ext cx="10533888" cy="41262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对于D，若组成的没有重复数字的四位数千位为1，此时在剩余的5个数字中选择3个，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分别安排在百位、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十位和个位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（个）四位数.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组成的没有重复数字的四位数千位为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2，此时在剩余的5个数字中选择3个，分别安排在百位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，十位和个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（提示：根据千位百位十位个位数字依次从小到大排列）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（个）四位数，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60&lt;85&lt;120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，故将组成的四位数按从小到大的顺序排成一列，则第85个四位数千位为2.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组成的没有重复数字的四位数千位为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2，百位为0，此时从剩余的4个数字中选择2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个放在十位和个位，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组成的没有重复数字的四位数有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60+12=72&lt;85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.同理可得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，若组成的没有重复数字的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四位数千位为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2，百位为1，组成的没有重复数字的四位数有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72+12=84&lt;85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此将组成的四位数按从小到大的顺序排列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，则第85个数为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24_3#fa8f51237?vop=1&amp;pid=1d1682c5c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126230"/>
              </a:xfrm>
              <a:prstGeom prst="rect">
                <a:avLst/>
              </a:prstGeom>
              <a:blipFill>
                <a:blip r:embed="rId3"/>
                <a:stretch>
                  <a:fillRect l="-1389" r="-1331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d23124153?pid=1d3342812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三、填空题（本题共2小题，每小题5分，共10分）</a:t>
            </a:r>
            <a:endParaRPr lang="en-US" altLang="zh-CN" sz="2200" dirty="0"/>
          </a:p>
        </p:txBody>
      </p:sp>
      <p:sp>
        <p:nvSpPr>
          <p:cNvPr id="3" name="QB_4_BD.25_1#cc851ec5a?vop=1&amp;pid=d23124153&amp;color=0,0,0&amp;vtp=1&amp;bbb=1"/>
          <p:cNvSpPr/>
          <p:nvPr/>
        </p:nvSpPr>
        <p:spPr>
          <a:xfrm>
            <a:off x="832104" y="158577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11个相同的小球放入3个编号为1，2，3的盒中，每个盒子至少1个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，有</a:t>
            </a:r>
            <a:r>
              <a:rPr lang="en-US" altLang="zh-CN" sz="1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种放法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sz="1800" dirty="0"/>
          </a:p>
        </p:txBody>
      </p:sp>
      <p:sp>
        <p:nvSpPr>
          <p:cNvPr id="4" name="QB_4_AN.26_1#cc851ec5a.blank?vop=1&amp;pid=d23124153&amp;color=0,0,0&amp;vpa=9&amp;vtp=1&amp;bbb=1"/>
          <p:cNvSpPr/>
          <p:nvPr/>
        </p:nvSpPr>
        <p:spPr>
          <a:xfrm>
            <a:off x="8233822" y="1543865"/>
            <a:ext cx="4333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7_1#cc851ec5a?vop=1&amp;pid=d23124153&amp;color=0,0,0&amp;vtp=1&amp;bbb=1&amp;hb=1"/>
              <p:cNvSpPr/>
              <p:nvPr/>
            </p:nvSpPr>
            <p:spPr>
              <a:xfrm>
                <a:off x="832104" y="1996305"/>
                <a:ext cx="10533888" cy="1201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【解析】根据题意，将11个相同的小球放入3个盒中，每个盒子至少1个，相当于将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11个相同的小球分成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组，每组至少1个.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可将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11个小球排成一列，然后在除两端的10个空隙中，选取2个，插入隔板，故共有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（种）放法.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AS.27_1#cc851ec5a?vop=1&amp;pid=d2312415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6305"/>
                <a:ext cx="10533888" cy="1201738"/>
              </a:xfrm>
              <a:prstGeom prst="rect">
                <a:avLst/>
              </a:prstGeom>
              <a:blipFill>
                <a:blip r:embed="rId3"/>
                <a:stretch>
                  <a:fillRect l="-1389" r="-1331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8_1#1a29c205b?vop=1&amp;pid=d23124153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某中学进行数学竞赛选拔考试，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共5名同学参加比赛，决出第1名到第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5名的名次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无并列名次）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去向教练询问比赛结果，教练对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说：“你和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都没有得到冠军.”对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说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：“你不是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最后一名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.”从这两个回答分析，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5人的名次排列方式共有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28_1#1a29c205b?vop=1&amp;pid=d2312415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1042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9_1#1a29c205b.blank?vop=1&amp;pid=d23124153&amp;color=0,0,0&amp;vpa=10&amp;vtp=1&amp;bbb=1"/>
          <p:cNvSpPr/>
          <p:nvPr/>
        </p:nvSpPr>
        <p:spPr>
          <a:xfrm>
            <a:off x="6476713" y="18667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0_1#1a29c205b?vop=1&amp;pid=d23124153&amp;color=0,0,0&amp;vtp=1&amp;bbb=1&amp;hb=1"/>
              <p:cNvSpPr/>
              <p:nvPr/>
            </p:nvSpPr>
            <p:spPr>
              <a:xfrm>
                <a:off x="832104" y="2275832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【解析】根据题意可知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都没有得到冠军，且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不是最后一名，分两种情况：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是最后一名，则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可以为第二、三、四名，即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有3种排名情况，剩下的3人安排在其他三个名次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（种）情况，此时有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3×6=18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（种）名次排列情况；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不是最后一名，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需要排在第二、三、四名，有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（种）情况，剩下的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3人安排在其他三个名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（种）情况，此时有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（种）名次排列情况.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5人的名次排列方式共有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18+36=54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B_4_AS.30_1#1a29c205b?vop=1&amp;pid=d2312415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r="-694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7b3d29ade?pid=1d3342812&amp;color=0,0,0&amp;vtp=1&amp;bt=1&amp;bbb=1"/>
          <p:cNvSpPr/>
          <p:nvPr/>
        </p:nvSpPr>
        <p:spPr>
          <a:xfrm>
            <a:off x="832104" y="1080000"/>
            <a:ext cx="10533888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四、解答题（本题共3小题，共48分.解答应写出文字说明、证明过程或演算步骤）</a:t>
            </a:r>
            <a:endParaRPr lang="en-US" altLang="zh-CN" sz="2200" dirty="0"/>
          </a:p>
        </p:txBody>
      </p:sp>
      <p:sp>
        <p:nvSpPr>
          <p:cNvPr id="3" name="QO_4_BD.31_1#aedb6ee82?vop=1&amp;pid=7b3d29ade&amp;color=0,0,0&amp;vtp=1&amp;bbb=1"/>
          <p:cNvSpPr/>
          <p:nvPr/>
        </p:nvSpPr>
        <p:spPr>
          <a:xfrm>
            <a:off x="832104" y="158577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2_1#965f7a97b?vop=1&amp;pid=aedb6ee82&amp;color=0,0,0&amp;vtp=1&amp;bbb=1"/>
              <p:cNvSpPr/>
              <p:nvPr/>
            </p:nvSpPr>
            <p:spPr>
              <a:xfrm>
                <a:off x="832104" y="1991288"/>
                <a:ext cx="10533888" cy="363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的升幂排列的第3项；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2_1#965f7a97b?vop=1&amp;pid=aedb6ee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1288"/>
                <a:ext cx="10533888" cy="363093"/>
              </a:xfrm>
              <a:prstGeom prst="rect">
                <a:avLst/>
              </a:prstGeom>
              <a:blipFill>
                <a:blip r:embed="rId3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3_1#965f7a97b?vop=1&amp;pid=aedb6ee82&amp;color=0,0,0&amp;vtp=1&amp;bbb=1&amp;hb=1"/>
              <p:cNvSpPr/>
              <p:nvPr/>
            </p:nvSpPr>
            <p:spPr>
              <a:xfrm>
                <a:off x="832104" y="2361176"/>
                <a:ext cx="10533888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的展开式中升幂排列第3项为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54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+40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=−26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(1+3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的升幂排列的第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−26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33_1#965f7a97b?vop=1&amp;pid=aedb6ee8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61176"/>
                <a:ext cx="10533888" cy="2868359"/>
              </a:xfrm>
              <a:prstGeom prst="rect">
                <a:avLst/>
              </a:prstGeom>
              <a:blipFill>
                <a:blip r:embed="rId4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34_1#269421be9?vop=1&amp;pid=aedb6ee82&amp;color=0,0,0&amp;vtp=1&amp;bt=1&amp;bbb=1"/>
              <p:cNvSpPr/>
              <p:nvPr/>
            </p:nvSpPr>
            <p:spPr>
              <a:xfrm>
                <a:off x="832104" y="1080000"/>
                <a:ext cx="10533888" cy="570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(9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的展开式的常数项；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5_BD.34_1#269421be9?vop=1&amp;pid=aedb6ee8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70738"/>
              </a:xfrm>
              <a:prstGeom prst="rect">
                <a:avLst/>
              </a:prstGeom>
              <a:blipFill>
                <a:blip r:embed="rId3"/>
                <a:stretch>
                  <a:fillRect l="-1389" b="-9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5_1#269421be9?vop=1&amp;pid=aedb6ee82&amp;color=0,0,0&amp;vtp=1&amp;bbb=1&amp;hb=1"/>
              <p:cNvSpPr/>
              <p:nvPr/>
            </p:nvSpPr>
            <p:spPr>
              <a:xfrm>
                <a:off x="832104" y="1652770"/>
                <a:ext cx="10533888" cy="1358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1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(9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(9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36−3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kern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18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36−36</m:t>
                        </m:r>
                      </m:sup>
                    </m:sSup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，所以常数项为18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564.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35_1#269421be9?vop=1&amp;pid=aedb6ee8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52770"/>
                <a:ext cx="10533888" cy="1358900"/>
              </a:xfrm>
              <a:prstGeom prst="rect">
                <a:avLst/>
              </a:prstGeom>
              <a:blipFill>
                <a:blip r:embed="rId4"/>
                <a:stretch>
                  <a:fillRect l="-1389" b="-62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36_1#fd9b92569?vop=1&amp;pid=aedb6ee82&amp;color=0,0,0&amp;vtp=1&amp;bbb=1"/>
              <p:cNvSpPr/>
              <p:nvPr/>
            </p:nvSpPr>
            <p:spPr>
              <a:xfrm>
                <a:off x="832104" y="3012559"/>
                <a:ext cx="10533888" cy="3630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（3）求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BD.36_1#fd9b92569?vop=1&amp;pid=aedb6ee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12559"/>
                <a:ext cx="10533888" cy="363093"/>
              </a:xfrm>
              <a:prstGeom prst="rect">
                <a:avLst/>
              </a:prstGeom>
              <a:blipFill>
                <a:blip r:embed="rId5"/>
                <a:stretch>
                  <a:fillRect l="-1389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N.37_1#fd9b92569?vop=1&amp;pid=aedb6ee82&amp;color=0,0,0&amp;vtp=1&amp;bbb=1&amp;hb=1"/>
              <p:cNvSpPr/>
              <p:nvPr/>
            </p:nvSpPr>
            <p:spPr>
              <a:xfrm>
                <a:off x="832104" y="3386320"/>
                <a:ext cx="10533888" cy="20394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,5,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𝑇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′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10×3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的系数为30.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O_5_AN.37_1#fd9b92569?vop=1&amp;pid=aedb6ee8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86320"/>
                <a:ext cx="10533888" cy="2039493"/>
              </a:xfrm>
              <a:prstGeom prst="rect">
                <a:avLst/>
              </a:prstGeom>
              <a:blipFill>
                <a:blip r:embed="rId6"/>
                <a:stretch>
                  <a:fillRect l="-1389" r="-3472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1d3342812.fixed?pid=84ecbc80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1d3342812.fixed?pid=84ecbc806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全章上分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8_1#d0eff6901?vop=1&amp;pid=7b3d29ade&amp;color=0,0,0&amp;vtp=1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）高二（3）班的3个男生，2个女生（含学生甲、乙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）在寒假期间参加社会实践活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.（用数字作答下列问题）</a:t>
            </a:r>
            <a:endParaRPr lang="en-US" altLang="zh-CN" dirty="0"/>
          </a:p>
        </p:txBody>
      </p:sp>
      <p:sp>
        <p:nvSpPr>
          <p:cNvPr id="3" name="QO_5_BD.39_1#f275207bc?vop=1&amp;pid=d0eff6901&amp;color=0,0,0&amp;vtp=1&amp;bbb=1&amp;hb=1"/>
          <p:cNvSpPr/>
          <p:nvPr/>
        </p:nvSpPr>
        <p:spPr>
          <a:xfrm>
            <a:off x="832104" y="190753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（1）社会实践活动有5项不同的工作，要求每个人只能做1项工作，每项工作都有人去做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，求不同的分配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方案的种数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0_1#f275207bc?vop=1&amp;pid=d0eff6901&amp;color=0,0,0&amp;vtp=1&amp;bbb=1&amp;hb=1"/>
              <p:cNvSpPr/>
              <p:nvPr/>
            </p:nvSpPr>
            <p:spPr>
              <a:xfrm>
                <a:off x="832104" y="2727317"/>
                <a:ext cx="10533888" cy="7927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【解】5个人做5项不同的工作，要求每个人只能做1项工作，每项工作都有人去做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，不同的分配方案种数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40_1#f275207bc?vop=1&amp;pid=d0eff690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7317"/>
                <a:ext cx="10533888" cy="792734"/>
              </a:xfrm>
              <a:prstGeom prst="rect">
                <a:avLst/>
              </a:prstGeom>
              <a:blipFill>
                <a:blip r:embed="rId3"/>
                <a:stretch>
                  <a:fillRect l="-1389" r="-810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1_1#d905f1c63?vop=1&amp;pid=d0eff6901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（2）活动后5人从左到右排成一排拍照，求甲不在正中间，乙不在排头的排法种数.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42_1#d905f1c63?vop=1&amp;pid=d0eff6901&amp;color=0,0,0&amp;vtp=1&amp;bbb=1&amp;hb=1"/>
              <p:cNvSpPr/>
              <p:nvPr/>
            </p:nvSpPr>
            <p:spPr>
              <a:xfrm>
                <a:off x="832104" y="144652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【解】5人随机排有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（种）排法，其中甲在正中间，其他4人随机排，有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在排头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，其他4人随机排，有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（种）排法，甲在正中间，乙在排头，其他3人随机排，有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种）排法.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，甲不在正中间，乙不在排头的排法种数为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120−24−24+6=78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42_1#d905f1c63?vop=1&amp;pid=d0eff690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810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43_1#d905f1c63?vop=1&amp;pid=d0eff6901&amp;color=0,0,0&amp;vtp=1&amp;bbb=1&amp;hb=1"/>
              <p:cNvSpPr/>
              <p:nvPr/>
            </p:nvSpPr>
            <p:spPr>
              <a:xfrm>
                <a:off x="832104" y="3062343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甲不在中间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乙不在排头的排法可以分两类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甲在排头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人随机排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甲不在排头也不在中间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个位置可以选择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乙不在排头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个位置可以选择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人随机排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甲不在中间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乙不在排头的排法种数为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24+54=78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S.43_1#d905f1c63?vop=1&amp;pid=d0eff690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2343"/>
                <a:ext cx="10533888" cy="2027555"/>
              </a:xfrm>
              <a:prstGeom prst="rect">
                <a:avLst/>
              </a:prstGeom>
              <a:blipFill>
                <a:blip r:embed="rId4"/>
                <a:stretch>
                  <a:fillRect l="-1389" r="-810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4_1#01038ae66?vop=1&amp;pid=7b3d29ade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本小题满分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）某校志愿者团队共派出6人参加志愿服务活动，其中男生4人，女生2人.</a:t>
            </a:r>
            <a:endParaRPr lang="en-US" altLang="zh-CN" sz="1800" dirty="0"/>
          </a:p>
        </p:txBody>
      </p:sp>
      <p:sp>
        <p:nvSpPr>
          <p:cNvPr id="3" name="QO_5_BD.45_1#e242bd455?vop=1&amp;pid=01038ae66&amp;color=0,0,0&amp;vtp=1&amp;bbb=1"/>
          <p:cNvSpPr/>
          <p:nvPr/>
        </p:nvSpPr>
        <p:spPr>
          <a:xfrm>
            <a:off x="832104" y="144969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（1）从这6人中选出男、女队长各1人参加志愿服务活动，共有多少种选法？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46_1#e242bd455?vop=1&amp;pid=01038ae66&amp;color=0,0,0&amp;vtp=1&amp;bbb=1"/>
              <p:cNvSpPr/>
              <p:nvPr/>
            </p:nvSpPr>
            <p:spPr>
              <a:xfrm>
                <a:off x="832104" y="1867527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【解】从这6人中选出男、女队长各1人参加志愿服务活动，分两步完成，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一步从男生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4人中选1人有4种选法，第二步从女生2人中选1人共2种选法，故有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4×2=8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46_1#e242bd455?vop=1&amp;pid=01038ae6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7527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47_1#6e68ee4ba?vop=1&amp;pid=01038ae66&amp;color=0,0,0&amp;vtp=1&amp;bbb=1"/>
          <p:cNvSpPr/>
          <p:nvPr/>
        </p:nvSpPr>
        <p:spPr>
          <a:xfrm>
            <a:off x="832104" y="2643497"/>
            <a:ext cx="106060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（2）从这6人中选出3人完成本次活动的宣传工作，其中至少需要1名女生和1名男生，共有多少种选法？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48_1#6e68ee4ba?vop=1&amp;pid=01038ae66&amp;color=0,0,0&amp;vtp=1&amp;bbb=1"/>
              <p:cNvSpPr/>
              <p:nvPr/>
            </p:nvSpPr>
            <p:spPr>
              <a:xfrm>
                <a:off x="832104" y="305180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【解】从这6人中选出3人完成本次活动的宣传工作，其中至少需要1名女生和1名男生，共有2种情况：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1种：男生选2人，女生选1人，共有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2种：男生选1人，女生选2人，共有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总共有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16种选法.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48_1#6e68ee4ba?vop=1&amp;pid=01038ae6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1802"/>
                <a:ext cx="10533888" cy="1611630"/>
              </a:xfrm>
              <a:prstGeom prst="rect">
                <a:avLst/>
              </a:prstGeom>
              <a:blipFill>
                <a:blip r:embed="rId4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9_1#25a075a5b?vop=1&amp;pid=01038ae66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（3）活动后6人排成一排拍照，男生甲在女生乙的左边（不一定相邻），有多少种不同的排法？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0_1#25a075a5b?vop=1&amp;pid=01038ae66&amp;color=0,0,0&amp;vtp=1&amp;bbb=1&amp;hb=1"/>
              <p:cNvSpPr/>
              <p:nvPr/>
            </p:nvSpPr>
            <p:spPr>
              <a:xfrm>
                <a:off x="832104" y="1446522"/>
                <a:ext cx="10533888" cy="1214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【解】活动后6人排成一排拍照共有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种排法，其中男生甲与女生乙的相对位置有2种，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以活动后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6人排成一排拍照，男生甲在女生乙的左边共有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：定序问题使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用除法计算即可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50_1#25a075a5b?vop=1&amp;pid=01038ae6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214755"/>
              </a:xfrm>
              <a:prstGeom prst="rect">
                <a:avLst/>
              </a:prstGeom>
              <a:blipFill>
                <a:blip r:embed="rId3"/>
                <a:stretch>
                  <a:fillRect l="-1389" r="-174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_1#d4ab6537b?vop=1&amp;pid=01038ae66&amp;color=0,0,0&amp;vtp=1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（4）现要将6名志愿者分配到三所学校参加志愿服务活动，每所学校至少分配1人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，共有多少种不同的安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排方法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？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52_1#d4ab6537b?vop=1&amp;pid=01038ae66&amp;color=0,0,0&amp;vtp=1&amp;bbb=1&amp;hb=1"/>
              <p:cNvSpPr/>
              <p:nvPr/>
            </p:nvSpPr>
            <p:spPr>
              <a:xfrm>
                <a:off x="832104" y="1907532"/>
                <a:ext cx="10533888" cy="2678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【解】现要将6名志愿者分配到三所学校参加志愿服务活动，每所学校至少分配1人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，则三所学校分配志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愿者人数的方法可能为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{4,1,1}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{3,2,1}{2,2,2}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{4,1,1}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{3,2,1}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（种）安排方法，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{2,2,2}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根据分类加法计数原理共有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90+360+90=540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5_AN.52_1#d4ab6537b?vop=1&amp;pid=01038ae6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7532"/>
                <a:ext cx="10533888" cy="2678430"/>
              </a:xfrm>
              <a:prstGeom prst="rect">
                <a:avLst/>
              </a:prstGeom>
              <a:blipFill>
                <a:blip r:embed="rId3"/>
                <a:stretch>
                  <a:fillRect l="-1389" b="-52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7ac2b5ea?pid=1d3342812&amp;color=0,0,0&amp;vtp=1&amp;bt=1&amp;bbb=1&amp;hb=1"/>
          <p:cNvSpPr/>
          <p:nvPr/>
        </p:nvSpPr>
        <p:spPr>
          <a:xfrm>
            <a:off x="832104" y="1080000"/>
            <a:ext cx="10533888" cy="13431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一、单项选择题（本题共6小题，每小题5分，共30分.</a:t>
            </a: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在每小题给出的四个选项中，</a:t>
            </a:r>
          </a:p>
          <a:p>
            <a:pPr latinLnBrk="1">
              <a:lnSpc>
                <a:spcPts val="3900"/>
              </a:lnSpc>
            </a:pPr>
            <a:r>
              <a:rPr lang="en-US" altLang="zh-CN" sz="22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只有一项是符合题目要求的</a:t>
            </a: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C_4_BD.1_1#6cfa7fe42?vop=1&amp;pid=e7ac2b5ea&amp;color=0,0,0&amp;vtp=1&amp;bbb=1"/>
          <p:cNvSpPr/>
          <p:nvPr/>
        </p:nvSpPr>
        <p:spPr>
          <a:xfrm>
            <a:off x="832104" y="208615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有四对双胞胎共8人，从中随机选出4人，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则其中恰有一对双胞胎的选法种数为(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4" name="QC_4_AN.2_1#6cfa7fe42.bracket?vop=1&amp;pid=e7ac2b5ea&amp;color=0,0,0&amp;vpa=1&amp;vtp=1"/>
          <p:cNvSpPr/>
          <p:nvPr/>
        </p:nvSpPr>
        <p:spPr>
          <a:xfrm>
            <a:off x="9129172" y="2082345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1_2#6cfa7fe42.choices?vop=1&amp;pid=e7ac2b5ea&amp;color=0,0,0&amp;vtp=1&amp;bbb=1"/>
          <p:cNvSpPr/>
          <p:nvPr/>
        </p:nvSpPr>
        <p:spPr>
          <a:xfrm>
            <a:off x="832104" y="2491668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3_1#6cfa7fe42?vop=1&amp;pid=e7ac2b5ea&amp;color=0,0,0&amp;vtp=1&amp;bbb=1"/>
              <p:cNvSpPr/>
              <p:nvPr/>
            </p:nvSpPr>
            <p:spPr>
              <a:xfrm>
                <a:off x="832104" y="2911975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【解析】先从四对双胞胎中选出一对，有4种选择；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后从剩下的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6个人中选出2个人，且不能是同一对双胞胎，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相当于从三对双胞胎中选出两对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，再从每对中选出1个人，共有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3×2×2=12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据分步乘法计数原理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，总共有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4×12=48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3_1#6cfa7fe42?vop=1&amp;pid=e7ac2b5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11975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949a176fc?vop=1&amp;pid=e7ac2b5ea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有2位老师和4名学生排成一队照相，要求老师相邻且不排在两端，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则不同的排法有(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5_1#949a176fc.bracket?vop=1&amp;pid=e7ac2b5ea&amp;color=0,0,0&amp;vpa=2&amp;vtp=1"/>
          <p:cNvSpPr/>
          <p:nvPr/>
        </p:nvSpPr>
        <p:spPr>
          <a:xfrm>
            <a:off x="958637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4_BD.4_2#949a176fc.choices?vop=1&amp;pid=e7ac2b5ea&amp;color=0,0,0&amp;vtp=1&amp;bbb=1"/>
          <p:cNvSpPr/>
          <p:nvPr/>
        </p:nvSpPr>
        <p:spPr>
          <a:xfrm>
            <a:off x="832104" y="148900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01747" algn="l"/>
                <a:tab pos="5438394" algn="l"/>
                <a:tab pos="80877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949a176fc?vop=1&amp;pid=e7ac2b5ea&amp;color=0,0,0&amp;vtp=1&amp;bbb=1"/>
              <p:cNvSpPr/>
              <p:nvPr/>
            </p:nvSpPr>
            <p:spPr>
              <a:xfrm>
                <a:off x="832104" y="1862320"/>
                <a:ext cx="10533888" cy="12016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【解析】将4名学生随机排列，共有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2位老师进行“捆绑”，形成一个整体，然后将这个整体插入4名学生中间形成的3个空位中，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分步乘法计数原理可知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=24×2×3=144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6_1#949a176fc?vop=1&amp;pid=e7ac2b5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2320"/>
                <a:ext cx="10533888" cy="1201674"/>
              </a:xfrm>
              <a:prstGeom prst="rect">
                <a:avLst/>
              </a:prstGeom>
              <a:blipFill>
                <a:blip r:embed="rId3"/>
                <a:stretch>
                  <a:fillRect l="-1389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e35f95efc?vop=1&amp;pid=e7ac2b5ea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某学校图书室内，有10位同学围着一张圆桌坐成一圈，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则不同的坐法种数为(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8_1#e35f95efc.bracket?vop=1&amp;pid=e7ac2b5ea&amp;color=0,0,0&amp;vpa=3&amp;vtp=1"/>
          <p:cNvSpPr/>
          <p:nvPr/>
        </p:nvSpPr>
        <p:spPr>
          <a:xfrm>
            <a:off x="890057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7_2#e35f95efc.choices?vop=1&amp;pid=e7ac2b5ea&amp;color=0,0,0&amp;vtp=1&amp;bbb=1"/>
              <p:cNvSpPr/>
              <p:nvPr/>
            </p:nvSpPr>
            <p:spPr>
              <a:xfrm>
                <a:off x="832104" y="1447030"/>
                <a:ext cx="10533888" cy="525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81097" algn="l"/>
                    <a:tab pos="5235194" algn="l"/>
                    <a:tab pos="80305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7_2#e35f95efc.choices?vop=1&amp;pid=e7ac2b5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525463"/>
              </a:xfrm>
              <a:prstGeom prst="rect">
                <a:avLst/>
              </a:prstGeom>
              <a:blipFill>
                <a:blip r:embed="rId3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e35f95efc?vop=1&amp;pid=e7ac2b5ea&amp;color=0,0,0&amp;vtp=1&amp;bbb=1&amp;hb=1"/>
              <p:cNvSpPr/>
              <p:nvPr/>
            </p:nvSpPr>
            <p:spPr>
              <a:xfrm>
                <a:off x="832104" y="1973255"/>
                <a:ext cx="10533888" cy="8930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【解析】将10位同学排成1列，有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种方法，安排第1位同学坐下，有10种可能性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，但因为是围着一张圆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桌坐成一圈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，第1位同学坐不同位置没有区别，则不同的坐法的种数为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e35f95efc?vop=1&amp;pid=e7ac2b5e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3255"/>
                <a:ext cx="10533888" cy="893001"/>
              </a:xfrm>
              <a:prstGeom prst="rect">
                <a:avLst/>
              </a:prstGeom>
              <a:blipFill>
                <a:blip r:embed="rId4"/>
                <a:stretch>
                  <a:fillRect l="-1389" r="-1389" b="-890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4_BD.10_1#7d293832c?htil=1&amp;vop=1&amp;pid=e7ac2b5e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8360" y="1080000"/>
            <a:ext cx="1131922" cy="1157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4_BD.10_2#7d293832c?htil=1&amp;vop=1&amp;pid=e7ac2b5ea&amp;color=0,0,0&amp;vtp=1&amp;bt=1&amp;bbb=1&amp;hb=1&amp;hs=1"/>
          <p:cNvSpPr/>
          <p:nvPr/>
        </p:nvSpPr>
        <p:spPr>
          <a:xfrm>
            <a:off x="832104" y="1092699"/>
            <a:ext cx="879652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用五种不同颜色的涂料涂在如图所示的五个区域中，相邻两个区域不能同色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，且至少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要用四种颜色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则不同的涂色方法有(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4" name="QC_4_AN.11_1#7d293832c.bracket?vop=1&amp;pid=e7ac2b5ea&amp;color=0,0,0&amp;vpa=4&amp;vtp=1"/>
          <p:cNvSpPr/>
          <p:nvPr/>
        </p:nvSpPr>
        <p:spPr>
          <a:xfrm>
            <a:off x="4673060" y="1498464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5" name="QC_4_BD.10_3#7d293832c.choices?htil=1&amp;vop=1&amp;pid=e7ac2b5ea&amp;color=0,0,0&amp;vtp=1&amp;bbb=1&amp;hs=1"/>
          <p:cNvSpPr/>
          <p:nvPr/>
        </p:nvSpPr>
        <p:spPr>
          <a:xfrm>
            <a:off x="832104" y="1905689"/>
            <a:ext cx="879652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265807" algn="l"/>
                <a:tab pos="4506214" algn="l"/>
                <a:tab pos="674662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7d293832c?vop=1&amp;pid=e7ac2b5ea&amp;color=0,0,0&amp;vtp=1&amp;bbb=1&amp;hs=1"/>
              <p:cNvSpPr/>
              <p:nvPr/>
            </p:nvSpPr>
            <p:spPr>
              <a:xfrm>
                <a:off x="832104" y="2266369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【解析】若用五种颜色，则不同的涂色方法有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用四种颜色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同色，则不同的涂色方法有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分类加法计数原理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，得不同的涂色方法共有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120+240=360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4_AS.12_1#7d293832c?vop=1&amp;pid=e7ac2b5ea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69"/>
                <a:ext cx="10533888" cy="1217930"/>
              </a:xfrm>
              <a:prstGeom prst="rect">
                <a:avLst/>
              </a:prstGeom>
              <a:blipFill>
                <a:blip r:embed="rId4"/>
                <a:stretch>
                  <a:fillRect l="-1389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2_2#7d293832c?vop=1&amp;pid=e7ac2b5ea&amp;color=0,0,0&amp;mp=1&amp;vtp=1&amp;bt=1&amp;bbb=1&amp;hb=1"/>
              <p:cNvSpPr/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先不考虑至少要用四种颜色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完成涂色需要分五步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按照顺序依次涂区域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𝐶𝐴𝐷𝐸𝐵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区域有五种颜色可选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区域有四种颜色可选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区域有三种颜色可选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区域颜色相同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区域有一种颜色可选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区域有三种颜色可选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区域颜色不同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区域有两种颜色可选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区域有两种颜色可选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由分类加法计数原理和分步乘法计数原理计算可得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5×4×3×(1×3+2×2)=420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涂色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果只使用三种颜色涂色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小于三种无法涂色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5×4×3=60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色方法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所以满足题意的不同的涂色方法有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420−60=360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2_2#7d293832c?vop=1&amp;pid=e7ac2b5e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blipFill>
                <a:blip r:embed="rId3"/>
                <a:stretch>
                  <a:fillRect l="-1389" r="-694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cd8112e25?vop=1&amp;pid=e7ac2b5ea&amp;color=0,0,0&amp;vtp=1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在我国古代，杨辉三角（如图①）是解决很多数学问题的有力工具，从图①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中可以归纳出等式：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.类比上述结论，借助杨辉三角解决下述问题：如图②，该“刍童垛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”共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023层，底层如图③，一边2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025个圆球，另一边2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024个圆球，向上逐层每边减少1个圆球，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顶层堆6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个圆球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，则此“刍童垛”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中圆球的总数为(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cd8112e25?vop=1&amp;pid=e7ac2b5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637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cd8112e25.bracket?vop=1&amp;pid=e7ac2b5ea&amp;color=0,0,0&amp;vpa=5&amp;vtp=1"/>
          <p:cNvSpPr/>
          <p:nvPr/>
        </p:nvSpPr>
        <p:spPr>
          <a:xfrm>
            <a:off x="5130260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pic>
        <p:nvPicPr>
          <p:cNvPr id="4" name="QC_4_BD.13_3#cd8112e25?iti=1&amp;htil=1&amp;vop=1&amp;pid=e7ac2b5ea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43584" y="2821931"/>
            <a:ext cx="2679192" cy="184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C_4_BD.13_4#cd8112e25?iti=2&amp;htil=1&amp;vop=1&amp;pid=e7ac2b5ea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83480" y="3132827"/>
            <a:ext cx="2212848" cy="15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C_4_BD.13_5#cd8112e25?iti=3&amp;htil=1&amp;vop=1&amp;pid=e7ac2b5ea&amp;color=0,0,0&amp;tib=255,255,25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69096" y="3087107"/>
            <a:ext cx="1673352" cy="1591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C_4_BD.13_6#cd8112e25?iti=1&amp;htil=1&amp;vop=1&amp;pid=e7ac2b5ea&amp;color=0,0,0&amp;vtp=1&amp;bbb=1"/>
          <p:cNvSpPr/>
          <p:nvPr/>
        </p:nvSpPr>
        <p:spPr>
          <a:xfrm>
            <a:off x="1814037" y="4796019"/>
            <a:ext cx="15382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杨辉三角</a:t>
            </a:r>
            <a:endParaRPr lang="en-US" altLang="zh-CN" sz="1800" dirty="0"/>
          </a:p>
        </p:txBody>
      </p:sp>
      <p:sp>
        <p:nvSpPr>
          <p:cNvPr id="8" name="QC_4_BD.13_7#cd8112e25?iti=2&amp;htil=1&amp;vop=1&amp;pid=e7ac2b5ea&amp;color=0,0,0&amp;vtp=1&amp;bbb=1"/>
          <p:cNvSpPr/>
          <p:nvPr/>
        </p:nvSpPr>
        <p:spPr>
          <a:xfrm>
            <a:off x="5435060" y="4805163"/>
            <a:ext cx="13096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刍童垛</a:t>
            </a:r>
            <a:endParaRPr lang="en-US" altLang="zh-CN" sz="1800" dirty="0"/>
          </a:p>
        </p:txBody>
      </p:sp>
      <p:sp>
        <p:nvSpPr>
          <p:cNvPr id="9" name="QC_4_BD.13_8#cd8112e25?iti=3&amp;htil=1&amp;vop=1&amp;pid=e7ac2b5ea&amp;color=0,0,0&amp;vtp=1&amp;bbb=1"/>
          <p:cNvSpPr/>
          <p:nvPr/>
        </p:nvSpPr>
        <p:spPr>
          <a:xfrm>
            <a:off x="8722328" y="4805163"/>
            <a:ext cx="1766887" cy="7670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图③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刍童垛底层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QC_4_BD.13_9#cd8112e25.choices?vop=1&amp;pid=e7ac2b5ea&amp;color=0,0,0&amp;vtp=1&amp;bbb=1"/>
              <p:cNvSpPr/>
              <p:nvPr/>
            </p:nvSpPr>
            <p:spPr>
              <a:xfrm>
                <a:off x="832104" y="5213404"/>
                <a:ext cx="10533888" cy="36855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760472" algn="l"/>
                    <a:tab pos="5495544" algn="l"/>
                    <a:tab pos="81163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10" name="QC_4_BD.13_9#cd8112e25.choices?vop=1&amp;pid=e7ac2b5ea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213404"/>
                <a:ext cx="10533888" cy="368554"/>
              </a:xfrm>
              <a:prstGeom prst="rect">
                <a:avLst/>
              </a:prstGeom>
              <a:blipFill>
                <a:blip r:embed="rId7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cd8112e25?vop=1&amp;pid=e7ac2b5ea&amp;color=0,0,0&amp;vtp=1&amp;bt=1&amp;bbb=1&amp;hb=1"/>
              <p:cNvSpPr/>
              <p:nvPr/>
            </p:nvSpPr>
            <p:spPr>
              <a:xfrm>
                <a:off x="832104" y="1080000"/>
                <a:ext cx="10533888" cy="12399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【解析】由杨辉三角归纳得，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1×2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2×3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层“刍童垛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”圆球的总个数为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=2×3+3×4+4×5+⋯+2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024×2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025=2×(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5_1#cd8112e25?vop=1&amp;pid=e7ac2b5ea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39965"/>
              </a:xfrm>
              <a:prstGeom prst="rect">
                <a:avLst/>
              </a:prstGeom>
              <a:blipFill>
                <a:blip r:embed="rId3"/>
                <a:stretch>
                  <a:fillRect l="-1389" b="-112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2480</Words>
  <Application>Microsoft Office PowerPoint</Application>
  <PresentationFormat>宽屏</PresentationFormat>
  <Paragraphs>203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2025-10-20T08:21:06Z</dcterms:created>
  <dcterms:modified xsi:type="dcterms:W3CDTF">2025-10-20T08:23:30Z</dcterms:modified>
  <cp:category/>
  <cp:contentStatus/>
</cp:coreProperties>
</file>